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Mono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6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9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39e8707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839e87074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54671f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54671f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839e8707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839e8707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839e8707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839e8707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612e976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612e976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612e976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612e976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6116613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6116613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6116613c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6116613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116613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116613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116613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116613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116613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116613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839e8707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839e8707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6116613c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6116613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6116613c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6116613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12e9762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12e9762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612e976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612e976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1008ce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1008c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61008ce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61008ce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61008ce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61008ce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1008ce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61008ce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1008cef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1008cef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54671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54671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954671f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954671f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866216" y="3583035"/>
            <a:ext cx="6619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66217" y="2146300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827484" y="1545431"/>
            <a:ext cx="32973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▶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240870" y="1542069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▶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827485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▶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9pPr>
          </a:lstStyle>
          <a:p/>
        </p:txBody>
      </p:sp>
      <p:sp>
        <p:nvSpPr>
          <p:cNvPr id="91" name="Google Shape;91;p18"/>
          <p:cNvSpPr txBox="1"/>
          <p:nvPr>
            <p:ph idx="3" type="body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▶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▶"/>
              <a:defRPr sz="900"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866215" y="1085850"/>
            <a:ext cx="25509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▶"/>
              <a:defRPr sz="1500"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 sz="1400"/>
            </a:lvl2pPr>
            <a:lvl3pPr indent="-292100" lvl="2" marL="1371600" rtl="0" algn="l">
              <a:spcBef>
                <a:spcPts val="800"/>
              </a:spcBef>
              <a:spcAft>
                <a:spcPts val="0"/>
              </a:spcAft>
              <a:buSzPts val="1000"/>
              <a:buChar char="▶"/>
              <a:defRPr sz="1200"/>
            </a:lvl3pPr>
            <a:lvl4pPr indent="-279400" lvl="3" marL="18288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4pPr>
            <a:lvl5pPr indent="-279400" lvl="4" marL="22860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5pPr>
            <a:lvl6pPr indent="-279400" lvl="5" marL="27432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6pPr>
            <a:lvl7pPr indent="-279400" lvl="6" marL="32004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7pPr>
            <a:lvl8pPr indent="-279400" lvl="7" marL="36576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8pPr>
            <a:lvl9pPr indent="-279400" lvl="8" marL="4114800" rtl="0" algn="l">
              <a:spcBef>
                <a:spcPts val="800"/>
              </a:spcBef>
              <a:spcAft>
                <a:spcPts val="0"/>
              </a:spcAft>
              <a:buSzPts val="800"/>
              <a:buChar char="▶"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66216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panorámica con descripción">
  <p:cSld name="Imagen panorámica con descripció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866217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/>
          <p:nvPr>
            <p:ph idx="2" type="pic"/>
          </p:nvPr>
        </p:nvSpPr>
        <p:spPr>
          <a:xfrm>
            <a:off x="866216" y="514350"/>
            <a:ext cx="6619200" cy="27306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866217" y="4025494"/>
            <a:ext cx="6619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" name="Google Shape;123;p2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descripción">
  <p:cSld name="Título y descripció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866216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866216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9" name="Google Shape;129;p2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con descripción">
  <p:cSld name="Cita con descripció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1181101" y="1085850"/>
            <a:ext cx="59994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1447800" y="2828380"/>
            <a:ext cx="5459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866216" y="3262993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6" name="Google Shape;136;p2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673721" y="7284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40" name="Google Shape;140;p25"/>
          <p:cNvSpPr txBox="1"/>
          <p:nvPr/>
        </p:nvSpPr>
        <p:spPr>
          <a:xfrm>
            <a:off x="6997867" y="19603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rjeta de nombre">
  <p:cSld name="Tarjeta de nombr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866216" y="2343151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umna 3">
  <p:cSld name="Columna 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50" name="Google Shape;150;p27"/>
          <p:cNvSpPr txBox="1"/>
          <p:nvPr>
            <p:ph idx="2" type="body"/>
          </p:nvPr>
        </p:nvSpPr>
        <p:spPr>
          <a:xfrm>
            <a:off x="489347" y="2000250"/>
            <a:ext cx="21957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1" name="Google Shape;151;p27"/>
          <p:cNvSpPr txBox="1"/>
          <p:nvPr>
            <p:ph idx="3" type="body"/>
          </p:nvPr>
        </p:nvSpPr>
        <p:spPr>
          <a:xfrm>
            <a:off x="2912744" y="1485900"/>
            <a:ext cx="2202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52" name="Google Shape;152;p27"/>
          <p:cNvSpPr txBox="1"/>
          <p:nvPr>
            <p:ph idx="4" type="body"/>
          </p:nvPr>
        </p:nvSpPr>
        <p:spPr>
          <a:xfrm>
            <a:off x="2904829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3" name="Google Shape;153;p27"/>
          <p:cNvSpPr txBox="1"/>
          <p:nvPr>
            <p:ph idx="5" type="body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54" name="Google Shape;154;p27"/>
          <p:cNvSpPr txBox="1"/>
          <p:nvPr>
            <p:ph idx="6" type="body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55" name="Google Shape;155;p27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27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umna de imagen 3">
  <p:cSld name="Columna de imagen 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89347" y="3188212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63" name="Google Shape;163;p28"/>
          <p:cNvSpPr/>
          <p:nvPr>
            <p:ph idx="2" type="pic"/>
          </p:nvPr>
        </p:nvSpPr>
        <p:spPr>
          <a:xfrm>
            <a:off x="489347" y="1657350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3" type="body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5" name="Google Shape;165;p28"/>
          <p:cNvSpPr txBox="1"/>
          <p:nvPr>
            <p:ph idx="4" type="body"/>
          </p:nvPr>
        </p:nvSpPr>
        <p:spPr>
          <a:xfrm>
            <a:off x="2917031" y="3188212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66" name="Google Shape;166;p28"/>
          <p:cNvSpPr/>
          <p:nvPr>
            <p:ph idx="5" type="pic"/>
          </p:nvPr>
        </p:nvSpPr>
        <p:spPr>
          <a:xfrm>
            <a:off x="2917030" y="1657350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6" type="body"/>
          </p:nvPr>
        </p:nvSpPr>
        <p:spPr>
          <a:xfrm>
            <a:off x="2916016" y="3620408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8" name="Google Shape;168;p28"/>
          <p:cNvSpPr txBox="1"/>
          <p:nvPr>
            <p:ph idx="7" type="body"/>
          </p:nvPr>
        </p:nvSpPr>
        <p:spPr>
          <a:xfrm>
            <a:off x="5343525" y="318821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69" name="Google Shape;169;p28"/>
          <p:cNvSpPr/>
          <p:nvPr>
            <p:ph idx="8" type="pic"/>
          </p:nvPr>
        </p:nvSpPr>
        <p:spPr>
          <a:xfrm>
            <a:off x="5343524" y="1657350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9" type="body"/>
          </p:nvPr>
        </p:nvSpPr>
        <p:spPr>
          <a:xfrm>
            <a:off x="5343431" y="3620406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71" name="Google Shape;171;p28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28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 rot="5400000">
            <a:off x="2608990" y="-242012"/>
            <a:ext cx="3146700" cy="6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 rot="5400000">
            <a:off x="4700560" y="1850110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 rot="5400000">
            <a:off x="1259709" y="-104840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25.xml"/><Relationship Id="rId6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264"/>
            <a:ext cx="3027760" cy="314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35641" r="0" t="0"/>
          <a:stretch/>
        </p:blipFill>
        <p:spPr>
          <a:xfrm>
            <a:off x="0" y="2169260"/>
            <a:ext cx="1141809" cy="17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56759" y="1257300"/>
            <a:ext cx="2114400" cy="2114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28815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7828359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ecomm360.es/integracion-erp-prestashop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restashop.com/es/blog/que-son-los-modulos-prestashop" TargetMode="External"/><Relationship Id="rId4" Type="http://schemas.openxmlformats.org/officeDocument/2006/relationships/hyperlink" Target="https://addons.prestashop.com/es/281-personalizacion-productos" TargetMode="External"/><Relationship Id="rId9" Type="http://schemas.openxmlformats.org/officeDocument/2006/relationships/hyperlink" Target="https://prestayuda.com/2016/01/integracion-de-un-erp-con-prestashop-odoo-factusol-y-mygestion/" TargetMode="External"/><Relationship Id="rId5" Type="http://schemas.openxmlformats.org/officeDocument/2006/relationships/hyperlink" Target="http://doc.prestashop.com/pages/viewpage.action?pageId=54263851" TargetMode="External"/><Relationship Id="rId6" Type="http://schemas.openxmlformats.org/officeDocument/2006/relationships/hyperlink" Target="https://www.azprestashop.com/personalizacion.html" TargetMode="External"/><Relationship Id="rId7" Type="http://schemas.openxmlformats.org/officeDocument/2006/relationships/hyperlink" Target="https://addons.prestashop.com/es/" TargetMode="External"/><Relationship Id="rId8" Type="http://schemas.openxmlformats.org/officeDocument/2006/relationships/hyperlink" Target="https://www.4webs.es/blog/analisis-tiendas-online-2010-prestashop-oscommerce-magento#ANALISIS_PRESTASHO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967201" y="74550"/>
            <a:ext cx="73503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s" sz="4800"/>
              <a:t>Práctica 3: </a:t>
            </a:r>
            <a:r>
              <a:rPr lang="es" sz="4800">
                <a:solidFill>
                  <a:srgbClr val="FF00FF"/>
                </a:solidFill>
              </a:rPr>
              <a:t>PrestaShop</a:t>
            </a:r>
            <a:endParaRPr sz="4800">
              <a:solidFill>
                <a:srgbClr val="FF00FF"/>
              </a:solidFill>
            </a:endParaRPr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1332741" y="2493760"/>
            <a:ext cx="6619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PRESENTACIÓN VISUAL.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00"/>
                </a:solidFill>
              </a:rPr>
              <a:t>Principales módulos de personalización </a:t>
            </a:r>
            <a:r>
              <a:rPr lang="es">
                <a:solidFill>
                  <a:srgbClr val="FF0000"/>
                </a:solidFill>
              </a:rPr>
              <a:t>(Corporativas)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b="1" i="1" lang="es" sz="1800" u="sng">
                <a:latin typeface="Open Sans"/>
                <a:ea typeface="Open Sans"/>
                <a:cs typeface="Open Sans"/>
                <a:sym typeface="Open Sans"/>
              </a:rPr>
              <a:t>Recordatorio de carritos abandonados - Pro:</a:t>
            </a:r>
            <a:br>
              <a:rPr b="1" i="1" lang="es" sz="1800" u="sng"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Envía un recordatorio a aquellos clientes que hayan abandonado productos en el carrito.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b="1" i="1" lang="es" sz="18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Cupones de descuento después de la compra:</a:t>
            </a:r>
            <a:br>
              <a:rPr b="1" i="1" lang="es" sz="18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Proporciona un cupón de descuento al cliente con el objetivo de fidelizarlo.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Integración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484584" y="847163"/>
            <a:ext cx="67101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➢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PrestaShop ofrece una amplia variedad de módulos para tener automatizado y controlado casi cualquier gestión de tu empresa.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13716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</a:pPr>
            <a:r>
              <a:rPr lang="es" sz="1100">
                <a:latin typeface="Open Sans"/>
                <a:ea typeface="Open Sans"/>
                <a:cs typeface="Open Sans"/>
                <a:sym typeface="Open Sans"/>
              </a:rPr>
              <a:t>Gestiones ERP (procesos de negocio e intercambio de datos):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25" y="2179688"/>
            <a:ext cx="3225248" cy="18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150" y="2179688"/>
            <a:ext cx="2178600" cy="2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725" y="2212163"/>
            <a:ext cx="2113675" cy="21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699350" y="4066975"/>
            <a:ext cx="2178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ara optimizar tu stock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3605750" y="4419150"/>
            <a:ext cx="2603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ontiene 20 plantillas de facturas prefabricadas.</a:t>
            </a:r>
            <a:endParaRPr sz="11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6143113" y="4419150"/>
            <a:ext cx="30009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11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frece la automatización casi de cualquier apartado de tu empresa para ahorrar tiempo.</a:t>
            </a:r>
            <a:endParaRPr sz="11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0" y="784975"/>
            <a:ext cx="91440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1" marL="137160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Open Sans"/>
              <a:buChar char="○"/>
            </a:pPr>
            <a:r>
              <a:rPr lang="es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Gestiones CMR (relación comercial del negocio con los clientes):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5" y="1852663"/>
            <a:ext cx="2113675" cy="2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100" y="1879250"/>
            <a:ext cx="2060525" cy="20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368463" y="4055100"/>
            <a:ext cx="2060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s" sz="11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e ofrece la automatización casi de cualquier apartado de tu empresa para ahorrar tiempo.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6094475" y="4055100"/>
            <a:ext cx="2179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s" sz="11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e permite analizar la actividad de tu tienda analizando los usuarios y sus compras, valorando a tus clientes, etc.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82" name="Google Shape;282;p42"/>
          <p:cNvSpPr txBox="1"/>
          <p:nvPr>
            <p:ph idx="4294967295"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Integración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PrestaShop 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ofrece un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servicio del tipo B2C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i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Business to Consumer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) ya que proporciona los recursos necesarios para montar una tienda virtual de forma fácil e intuitiva, con la que las empresas pueden hacer crecer su negocio y abrirse paso en el mercado, ofreciendo sus productos directamente a sus clientes.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1. Control de acceso y Seguridad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2161425" y="1580450"/>
            <a:ext cx="39087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Estructura de 3 perfiles: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Administrativo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Cliente conocido.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Cliente anónimo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663000" y="3719450"/>
            <a:ext cx="77187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Solo para los dos primeros perfiles es necesario introducir </a:t>
            </a:r>
            <a:r>
              <a:rPr b="1"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 usuario y una contraseña</a:t>
            </a: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si quieren accederse a las funciones adicionales.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2. Personalización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¡MÓDULOS!</a:t>
            </a:r>
            <a:endParaRPr sz="6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3. Administración de búsquedas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●"/>
            </a:pPr>
            <a:r>
              <a:rPr lang="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¡Más módulos!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○"/>
            </a:pPr>
            <a:r>
              <a:rPr lang="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Parámetros.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○"/>
            </a:pPr>
            <a:r>
              <a:rPr lang="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Etiquetas.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●"/>
            </a:pPr>
            <a:r>
              <a:rPr lang="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Búsqueda por defecto.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4. Administración de contenidos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5. Administración del catálogo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7"/>
          <p:cNvSpPr txBox="1"/>
          <p:nvPr/>
        </p:nvSpPr>
        <p:spPr>
          <a:xfrm>
            <a:off x="663225" y="1931375"/>
            <a:ext cx="39087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Flexible.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Menú de administración.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Edición de productos.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Edición de catálogos.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Varias funciones predefinidas.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4571925" y="1931375"/>
            <a:ext cx="3584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SQL Manager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6547575" y="3654875"/>
            <a:ext cx="1199400" cy="1114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" name="Google Shape;320;p47"/>
          <p:cNvSpPr/>
          <p:nvPr/>
        </p:nvSpPr>
        <p:spPr>
          <a:xfrm rot="5400000">
            <a:off x="5309275" y="3340750"/>
            <a:ext cx="1171200" cy="811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6. Pago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663225" y="1580450"/>
            <a:ext cx="45438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Admite carrito de compra.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Usuarios registrados.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Usuarios anónimos.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Métodos de pago por defecto.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Transferencia bancaria.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Cheque.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5277550" y="1580450"/>
            <a:ext cx="32880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Gestiona los métodos de pago en la pestaña: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Payments &gt; </a:t>
            </a:r>
            <a:r>
              <a:rPr i="1" lang="es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Payments Methods</a:t>
            </a:r>
            <a:endParaRPr i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5277550" y="3076250"/>
            <a:ext cx="38664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¿Quieres más métodos de pago?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 que quieres son más módulos.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484575" y="339550"/>
            <a:ext cx="81372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7. Administración del flujo de trabajo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 administración es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automática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ya que la propia aplicación se encarga de: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Crear los pedidos.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Actualizar el inventario.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Solicitar los envíos.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Introducción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828084" y="1741688"/>
            <a:ext cx="67101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➢"/>
            </a:pPr>
            <a:r>
              <a:rPr b="1" lang="es" sz="1800">
                <a:latin typeface="Open Sans"/>
                <a:ea typeface="Open Sans"/>
                <a:cs typeface="Open Sans"/>
                <a:sym typeface="Open Sans"/>
              </a:rPr>
              <a:t>PrestaShop </a:t>
            </a: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→ Sistema gestor de contenidos libre y de código abierto, orientado principalmente a la creación de tiendas en línea de comercio electrónico.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➢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En esta presentación mostraremos información acerca de PrestaShop y su funciones como gestor.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8. Notificación de eventos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0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Notificaciones predefinidas: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Cambios de disponibilidad de un producto.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Registro de un pedido.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Notificaciones personalizadas: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 ó d u l o 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Relación con el temario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	9. Colaboración y Negociación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Mediante el uso de módulos es posible añadir funciones extra como: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Administración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mediación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Administración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negociación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Gestión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ofertas 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subastas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Gestión de la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comunidad online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484575" y="339550"/>
            <a:ext cx="72624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Conclusiones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2"/>
          <p:cNvSpPr txBox="1"/>
          <p:nvPr/>
        </p:nvSpPr>
        <p:spPr>
          <a:xfrm>
            <a:off x="663225" y="15804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Amplia variedad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funcionalidades básicas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Amplia variedad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modificaciones 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mediante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módulos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Herramienta muy poderosa 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 alcance de cualquiera.</a:t>
            </a:r>
            <a:b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Gran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facilidad de uso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interfaz intuitiva.</a:t>
            </a:r>
            <a:b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Posibilidad de </a:t>
            </a: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aumentar la complejidad </a:t>
            </a: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 la tienda para mejorar varios aspectos de la misma.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484575" y="339550"/>
            <a:ext cx="7262400" cy="60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Bibliografía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3" name="Google Shape;363;p53"/>
          <p:cNvSpPr txBox="1"/>
          <p:nvPr/>
        </p:nvSpPr>
        <p:spPr>
          <a:xfrm>
            <a:off x="1493050" y="1931375"/>
            <a:ext cx="86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 txBox="1"/>
          <p:nvPr/>
        </p:nvSpPr>
        <p:spPr>
          <a:xfrm>
            <a:off x="712650" y="945550"/>
            <a:ext cx="77187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Relación con el temario: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Transparencias de clase, Tema 6.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Posibilidades de personalización: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https://www.prestashop.com/es/blog/que-son-los-modulos-prestashop</a:t>
            </a:r>
            <a:b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https://addons.prestashop.com/es/281-personalizacion-productos</a:t>
            </a:r>
            <a:b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http://doc.prestashop.com/pages/viewpage.action?pageId=54263851</a:t>
            </a:r>
            <a:b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https://www.azprestashop.com/personalizacion.html</a:t>
            </a:r>
            <a:endParaRPr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133475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Integración con otras aplicaciones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9525" lvl="0" marL="44767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https://addons.prestashop.com/es/</a:t>
            </a:r>
            <a:br>
              <a:rPr lang="es"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000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https://www.4webs.es/blog/analisis-tiendas-online-2010-prestashop-oscommerce-magento#ANALISIS_PRESTASHOP</a:t>
            </a:r>
            <a:br>
              <a:rPr lang="es"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100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https://prestayuda.com/2016/01/integracion-de-un-erp-con-prestashop-odoo-factusol-y-mygestion/</a:t>
            </a:r>
            <a:br>
              <a:rPr lang="es">
                <a:latin typeface="Open Sans"/>
                <a:ea typeface="Open Sans"/>
                <a:cs typeface="Open Sans"/>
                <a:sym typeface="Open Sans"/>
              </a:rPr>
            </a:br>
            <a:r>
              <a:rPr lang="es" u="sng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https://www.ecomm360.es/integracion-erp-prestashop/</a:t>
            </a:r>
            <a:endParaRPr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Funcionalidad</a:t>
            </a:r>
            <a:r>
              <a:rPr lang="es">
                <a:solidFill>
                  <a:srgbClr val="FF0000"/>
                </a:solidFill>
              </a:rPr>
              <a:t> - Configuración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63" y="1051945"/>
            <a:ext cx="8256074" cy="379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75" y="1057500"/>
            <a:ext cx="8256050" cy="37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9" y="1051950"/>
            <a:ext cx="8114467" cy="37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0" y="1056951"/>
            <a:ext cx="7771077" cy="3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50" y="1056950"/>
            <a:ext cx="7939678" cy="36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50" y="1056950"/>
            <a:ext cx="7915102" cy="36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50" y="1056949"/>
            <a:ext cx="7915101" cy="361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Funcionalidad </a:t>
            </a:r>
            <a:r>
              <a:rPr lang="es">
                <a:solidFill>
                  <a:srgbClr val="FF0000"/>
                </a:solidFill>
              </a:rPr>
              <a:t>- Configuración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Funcionalidad </a:t>
            </a:r>
            <a:r>
              <a:rPr lang="es">
                <a:solidFill>
                  <a:srgbClr val="FF0000"/>
                </a:solidFill>
              </a:rPr>
              <a:t>- Productos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0" y="1067651"/>
            <a:ext cx="7906600" cy="363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00" y="1067650"/>
            <a:ext cx="7906601" cy="3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00" y="1067650"/>
            <a:ext cx="7906600" cy="35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00" y="1067650"/>
            <a:ext cx="7802683" cy="36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Funcionalidad </a:t>
            </a:r>
            <a:r>
              <a:rPr lang="es">
                <a:solidFill>
                  <a:srgbClr val="FF0000"/>
                </a:solidFill>
              </a:rPr>
              <a:t>- Clientes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75" y="1067651"/>
            <a:ext cx="8006699" cy="36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75" y="1067650"/>
            <a:ext cx="7914204" cy="36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75" y="1067650"/>
            <a:ext cx="8006701" cy="365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75" y="1067650"/>
            <a:ext cx="7914201" cy="368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Funcionalidad </a:t>
            </a:r>
            <a:r>
              <a:rPr lang="es">
                <a:solidFill>
                  <a:srgbClr val="FF0000"/>
                </a:solidFill>
              </a:rPr>
              <a:t>- Dashboard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75" y="1080476"/>
            <a:ext cx="8199100" cy="3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75" y="1080475"/>
            <a:ext cx="8199099" cy="380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75" y="1080474"/>
            <a:ext cx="8199099" cy="380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00"/>
                </a:solidFill>
              </a:rPr>
              <a:t>Posibilidades de personalización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827475" y="1006075"/>
            <a:ext cx="7498200" cy="365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➢"/>
            </a:pP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 posibilidades de personalización con PrestaShop son prácticamente infinitas.</a:t>
            </a:r>
            <a:b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➢"/>
            </a:pP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programa incluye opciones básicas, como la reconfiguración de los distintos bloques, etc…</a:t>
            </a:r>
            <a:b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➢"/>
            </a:pP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Existe un gran número de módulos o addons, especializados en cumplir con una tarea o función determinada.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Principales módulos de </a:t>
            </a:r>
            <a:r>
              <a:rPr b="1" lang="es">
                <a:solidFill>
                  <a:srgbClr val="FF0000"/>
                </a:solidFill>
              </a:rPr>
              <a:t>personalización </a:t>
            </a:r>
            <a:r>
              <a:rPr lang="es">
                <a:solidFill>
                  <a:srgbClr val="FF0000"/>
                </a:solidFill>
              </a:rPr>
              <a:t>(Interfaz)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827474" y="1539700"/>
            <a:ext cx="75687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b="1" i="1" lang="es" sz="18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Audiovisuales del producto (Audio y vídeo): </a:t>
            </a:r>
            <a:endParaRPr b="1" i="1" sz="18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Vídeos en las descripciones del producto.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b="1" i="1" lang="es" sz="18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Banner publicitario: </a:t>
            </a:r>
            <a:endParaRPr b="1" i="1" sz="18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Ofertas especiales con fecha de caducidad.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